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notesMasterIdLst>
    <p:notesMasterId r:id="rId1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E8B77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250" y="8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E12EB3-0127-4184-9B96-595CB8E3C4C5}" type="doc">
      <dgm:prSet loTypeId="urn:microsoft.com/office/officeart/2005/8/layout/pyramid1" loCatId="pyramid" qsTypeId="urn:microsoft.com/office/officeart/2005/8/quickstyle/simple1" qsCatId="simple" csTypeId="urn:microsoft.com/office/officeart/2005/8/colors/accent1_2" csCatId="accent1" phldr="1"/>
      <dgm:spPr/>
    </dgm:pt>
    <dgm:pt modelId="{7EADA9AA-3E86-4A68-9DF0-927F2CEA9B73}">
      <dgm:prSet phldrT="[Text]" custT="1"/>
      <dgm:spPr>
        <a:solidFill>
          <a:srgbClr val="FF3300"/>
        </a:solidFill>
      </dgm:spPr>
      <dgm:t>
        <a:bodyPr/>
        <a:lstStyle/>
        <a:p>
          <a:endParaRPr lang="de-DE" sz="1400" dirty="0" smtClean="0"/>
        </a:p>
        <a:p>
          <a:r>
            <a:rPr lang="de-DE" sz="1400" dirty="0" smtClean="0"/>
            <a:t>Fette, Öle, Süßigkeiten</a:t>
          </a:r>
          <a:endParaRPr lang="de-AT" sz="1400" dirty="0"/>
        </a:p>
      </dgm:t>
    </dgm:pt>
    <dgm:pt modelId="{8B252FA5-1C2A-48A8-BBC9-EE5A63E0E34B}" type="parTrans" cxnId="{064E082B-CE2C-47D7-B219-578D75D61D61}">
      <dgm:prSet/>
      <dgm:spPr/>
      <dgm:t>
        <a:bodyPr/>
        <a:lstStyle/>
        <a:p>
          <a:endParaRPr lang="de-AT"/>
        </a:p>
      </dgm:t>
    </dgm:pt>
    <dgm:pt modelId="{844553AC-B32F-455D-BAF3-2B7C7F2E269B}" type="sibTrans" cxnId="{064E082B-CE2C-47D7-B219-578D75D61D61}">
      <dgm:prSet/>
      <dgm:spPr/>
      <dgm:t>
        <a:bodyPr/>
        <a:lstStyle/>
        <a:p>
          <a:endParaRPr lang="de-AT"/>
        </a:p>
      </dgm:t>
    </dgm:pt>
    <dgm:pt modelId="{E08A94A5-2CF3-4432-BDF5-87E80B690180}">
      <dgm:prSet phldrT="[Text]" custT="1"/>
      <dgm:spPr>
        <a:solidFill>
          <a:srgbClr val="FFFF00"/>
        </a:solidFill>
      </dgm:spPr>
      <dgm:t>
        <a:bodyPr/>
        <a:lstStyle/>
        <a:p>
          <a:r>
            <a:rPr lang="de-DE" sz="1800" dirty="0" smtClean="0"/>
            <a:t>Käse, Milch, Fisch, Fleisch, Geflügel, Eier</a:t>
          </a:r>
          <a:endParaRPr lang="de-AT" sz="1800" dirty="0"/>
        </a:p>
      </dgm:t>
    </dgm:pt>
    <dgm:pt modelId="{9A7135D1-22E5-4130-B006-7E617EF732C9}" type="parTrans" cxnId="{FF24BE71-54A2-436A-A998-3CB8DD7C9E2E}">
      <dgm:prSet/>
      <dgm:spPr/>
      <dgm:t>
        <a:bodyPr/>
        <a:lstStyle/>
        <a:p>
          <a:endParaRPr lang="de-AT"/>
        </a:p>
      </dgm:t>
    </dgm:pt>
    <dgm:pt modelId="{AD14C8C9-A1A9-4944-8887-3D89034A4852}" type="sibTrans" cxnId="{FF24BE71-54A2-436A-A998-3CB8DD7C9E2E}">
      <dgm:prSet/>
      <dgm:spPr/>
      <dgm:t>
        <a:bodyPr/>
        <a:lstStyle/>
        <a:p>
          <a:endParaRPr lang="de-AT"/>
        </a:p>
      </dgm:t>
    </dgm:pt>
    <dgm:pt modelId="{511401CC-FEEC-4342-8C79-B58B2F8467F5}">
      <dgm:prSet phldrT="[Text]" custT="1"/>
      <dgm:spPr>
        <a:solidFill>
          <a:srgbClr val="FF9900"/>
        </a:solidFill>
      </dgm:spPr>
      <dgm:t>
        <a:bodyPr/>
        <a:lstStyle/>
        <a:p>
          <a:r>
            <a:rPr lang="de-DE" sz="2000" dirty="0" smtClean="0"/>
            <a:t>Gemüse, Salat, Obst</a:t>
          </a:r>
          <a:endParaRPr lang="de-AT" sz="2000" dirty="0"/>
        </a:p>
      </dgm:t>
    </dgm:pt>
    <dgm:pt modelId="{8B078700-6002-4318-A46B-58D1B6721283}" type="parTrans" cxnId="{BA5C77F1-7895-4836-B749-5DC71AC850E9}">
      <dgm:prSet/>
      <dgm:spPr/>
      <dgm:t>
        <a:bodyPr/>
        <a:lstStyle/>
        <a:p>
          <a:endParaRPr lang="de-AT"/>
        </a:p>
      </dgm:t>
    </dgm:pt>
    <dgm:pt modelId="{215C0755-91BE-40AE-BDA3-59844D25AFBB}" type="sibTrans" cxnId="{BA5C77F1-7895-4836-B749-5DC71AC850E9}">
      <dgm:prSet/>
      <dgm:spPr/>
      <dgm:t>
        <a:bodyPr/>
        <a:lstStyle/>
        <a:p>
          <a:endParaRPr lang="de-AT"/>
        </a:p>
      </dgm:t>
    </dgm:pt>
    <dgm:pt modelId="{D134EDC6-9392-40C9-ABC7-CAF86AE4B29C}">
      <dgm:prSet custT="1"/>
      <dgm:spPr>
        <a:solidFill>
          <a:schemeClr val="accent4">
            <a:lumMod val="75000"/>
          </a:schemeClr>
        </a:solidFill>
      </dgm:spPr>
      <dgm:t>
        <a:bodyPr/>
        <a:lstStyle/>
        <a:p>
          <a:r>
            <a:rPr lang="de-DE" sz="2000" dirty="0" smtClean="0"/>
            <a:t>Brot, Getreide, Kartoffeln, Nudeln</a:t>
          </a:r>
          <a:endParaRPr lang="de-AT" sz="2000" dirty="0"/>
        </a:p>
      </dgm:t>
    </dgm:pt>
    <dgm:pt modelId="{D2720D80-A902-4194-B190-FEA12D5AC427}" type="parTrans" cxnId="{BFD4F865-93E8-4DCC-BECE-8411CFFB6259}">
      <dgm:prSet/>
      <dgm:spPr/>
      <dgm:t>
        <a:bodyPr/>
        <a:lstStyle/>
        <a:p>
          <a:endParaRPr lang="de-AT"/>
        </a:p>
      </dgm:t>
    </dgm:pt>
    <dgm:pt modelId="{14C70CA5-07C5-480B-939C-D5EAD2AE7768}" type="sibTrans" cxnId="{BFD4F865-93E8-4DCC-BECE-8411CFFB6259}">
      <dgm:prSet/>
      <dgm:spPr/>
      <dgm:t>
        <a:bodyPr/>
        <a:lstStyle/>
        <a:p>
          <a:endParaRPr lang="de-AT"/>
        </a:p>
      </dgm:t>
    </dgm:pt>
    <dgm:pt modelId="{5E3C11C7-F5FC-4FDF-8455-B8E16D1F2C24}">
      <dgm:prSet custT="1"/>
      <dgm:spPr/>
      <dgm:t>
        <a:bodyPr/>
        <a:lstStyle/>
        <a:p>
          <a:r>
            <a:rPr lang="de-DE" sz="2000" dirty="0" smtClean="0"/>
            <a:t>Getränke (Wasser, Fruchtsäfte, Tee, etc.)</a:t>
          </a:r>
          <a:endParaRPr lang="de-AT" sz="2000" dirty="0"/>
        </a:p>
      </dgm:t>
    </dgm:pt>
    <dgm:pt modelId="{4F9F418F-C4DD-443D-A718-30E156060DDB}" type="parTrans" cxnId="{A4AD5031-ADDE-43CB-92D6-FE9B5BA51E8A}">
      <dgm:prSet/>
      <dgm:spPr/>
      <dgm:t>
        <a:bodyPr/>
        <a:lstStyle/>
        <a:p>
          <a:endParaRPr lang="de-AT"/>
        </a:p>
      </dgm:t>
    </dgm:pt>
    <dgm:pt modelId="{9720BA90-F6A8-4C8D-A3DA-6C203DF7E6CB}" type="sibTrans" cxnId="{A4AD5031-ADDE-43CB-92D6-FE9B5BA51E8A}">
      <dgm:prSet/>
      <dgm:spPr/>
      <dgm:t>
        <a:bodyPr/>
        <a:lstStyle/>
        <a:p>
          <a:endParaRPr lang="de-AT"/>
        </a:p>
      </dgm:t>
    </dgm:pt>
    <dgm:pt modelId="{7FFEFD9B-81B1-4D4B-935A-23F976CD9C24}" type="pres">
      <dgm:prSet presAssocID="{90E12EB3-0127-4184-9B96-595CB8E3C4C5}" presName="Name0" presStyleCnt="0">
        <dgm:presLayoutVars>
          <dgm:dir/>
          <dgm:animLvl val="lvl"/>
          <dgm:resizeHandles val="exact"/>
        </dgm:presLayoutVars>
      </dgm:prSet>
      <dgm:spPr/>
    </dgm:pt>
    <dgm:pt modelId="{45FC13EA-8B8E-4A2D-8F7F-D999E69F6B50}" type="pres">
      <dgm:prSet presAssocID="{7EADA9AA-3E86-4A68-9DF0-927F2CEA9B73}" presName="Name8" presStyleCnt="0"/>
      <dgm:spPr/>
    </dgm:pt>
    <dgm:pt modelId="{58C5C777-9875-4157-94E0-805F0B19F73F}" type="pres">
      <dgm:prSet presAssocID="{7EADA9AA-3E86-4A68-9DF0-927F2CEA9B73}" presName="level" presStyleLbl="node1" presStyleIdx="0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FD88DAA1-6C19-4D59-A486-B457ECEA90EA}" type="pres">
      <dgm:prSet presAssocID="{7EADA9AA-3E86-4A68-9DF0-927F2CEA9B73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F959655D-9CB1-4D5C-B570-A0D1B4E59098}" type="pres">
      <dgm:prSet presAssocID="{E08A94A5-2CF3-4432-BDF5-87E80B690180}" presName="Name8" presStyleCnt="0"/>
      <dgm:spPr/>
    </dgm:pt>
    <dgm:pt modelId="{5F5B4368-1233-441C-8E3B-98F6545CEA2A}" type="pres">
      <dgm:prSet presAssocID="{E08A94A5-2CF3-4432-BDF5-87E80B690180}" presName="level" presStyleLbl="node1" presStyleIdx="1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CECFD318-1EF5-4871-900D-5AD8A5A68D89}" type="pres">
      <dgm:prSet presAssocID="{E08A94A5-2CF3-4432-BDF5-87E80B690180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5020C418-1A14-49BA-87A2-3C4B8BEB0516}" type="pres">
      <dgm:prSet presAssocID="{511401CC-FEEC-4342-8C79-B58B2F8467F5}" presName="Name8" presStyleCnt="0"/>
      <dgm:spPr/>
    </dgm:pt>
    <dgm:pt modelId="{A8BDE16F-C3BB-48C0-81F1-B2F59E49EAF3}" type="pres">
      <dgm:prSet presAssocID="{511401CC-FEEC-4342-8C79-B58B2F8467F5}" presName="level" presStyleLbl="node1" presStyleIdx="2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8F3EAF47-BAEB-42DB-A94E-E61E09994101}" type="pres">
      <dgm:prSet presAssocID="{511401CC-FEEC-4342-8C79-B58B2F8467F5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BF336091-2751-4679-8F3A-44F7409CAAFA}" type="pres">
      <dgm:prSet presAssocID="{D134EDC6-9392-40C9-ABC7-CAF86AE4B29C}" presName="Name8" presStyleCnt="0"/>
      <dgm:spPr/>
    </dgm:pt>
    <dgm:pt modelId="{595C6940-B69E-4732-8C8C-37CE4EE15E48}" type="pres">
      <dgm:prSet presAssocID="{D134EDC6-9392-40C9-ABC7-CAF86AE4B29C}" presName="level" presStyleLbl="node1" presStyleIdx="3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27426543-A16E-4FBC-A318-30578460865C}" type="pres">
      <dgm:prSet presAssocID="{D134EDC6-9392-40C9-ABC7-CAF86AE4B29C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F01701C6-458B-454E-8F39-66647E1B9F33}" type="pres">
      <dgm:prSet presAssocID="{5E3C11C7-F5FC-4FDF-8455-B8E16D1F2C24}" presName="Name8" presStyleCnt="0"/>
      <dgm:spPr/>
    </dgm:pt>
    <dgm:pt modelId="{F9032488-EA31-4B1E-A668-294622231CD6}" type="pres">
      <dgm:prSet presAssocID="{5E3C11C7-F5FC-4FDF-8455-B8E16D1F2C24}" presName="level" presStyleLbl="node1" presStyleIdx="4" presStyleCnt="5">
        <dgm:presLayoutVars>
          <dgm:chMax val="1"/>
          <dgm:bulletEnabled val="1"/>
        </dgm:presLayoutVars>
      </dgm:prSet>
      <dgm:spPr/>
      <dgm:t>
        <a:bodyPr/>
        <a:lstStyle/>
        <a:p>
          <a:endParaRPr lang="de-AT"/>
        </a:p>
      </dgm:t>
    </dgm:pt>
    <dgm:pt modelId="{B7F4275E-758B-4979-A27F-349B9064E9B3}" type="pres">
      <dgm:prSet presAssocID="{5E3C11C7-F5FC-4FDF-8455-B8E16D1F2C2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endParaRPr lang="de-AT"/>
        </a:p>
      </dgm:t>
    </dgm:pt>
  </dgm:ptLst>
  <dgm:cxnLst>
    <dgm:cxn modelId="{BA5C77F1-7895-4836-B749-5DC71AC850E9}" srcId="{90E12EB3-0127-4184-9B96-595CB8E3C4C5}" destId="{511401CC-FEEC-4342-8C79-B58B2F8467F5}" srcOrd="2" destOrd="0" parTransId="{8B078700-6002-4318-A46B-58D1B6721283}" sibTransId="{215C0755-91BE-40AE-BDA3-59844D25AFBB}"/>
    <dgm:cxn modelId="{35B00D5C-1245-41B5-BA2A-990ED935E0EA}" type="presOf" srcId="{E08A94A5-2CF3-4432-BDF5-87E80B690180}" destId="{5F5B4368-1233-441C-8E3B-98F6545CEA2A}" srcOrd="0" destOrd="0" presId="urn:microsoft.com/office/officeart/2005/8/layout/pyramid1"/>
    <dgm:cxn modelId="{2B8B8DD7-035F-44BA-9A2E-BF1AAB11F279}" type="presOf" srcId="{D134EDC6-9392-40C9-ABC7-CAF86AE4B29C}" destId="{595C6940-B69E-4732-8C8C-37CE4EE15E48}" srcOrd="0" destOrd="0" presId="urn:microsoft.com/office/officeart/2005/8/layout/pyramid1"/>
    <dgm:cxn modelId="{85771DF2-C420-4F3C-8805-993A7E3FB5DD}" type="presOf" srcId="{511401CC-FEEC-4342-8C79-B58B2F8467F5}" destId="{8F3EAF47-BAEB-42DB-A94E-E61E09994101}" srcOrd="1" destOrd="0" presId="urn:microsoft.com/office/officeart/2005/8/layout/pyramid1"/>
    <dgm:cxn modelId="{0CC543F4-3546-400E-B003-6C90AB5E545C}" type="presOf" srcId="{5E3C11C7-F5FC-4FDF-8455-B8E16D1F2C24}" destId="{F9032488-EA31-4B1E-A668-294622231CD6}" srcOrd="0" destOrd="0" presId="urn:microsoft.com/office/officeart/2005/8/layout/pyramid1"/>
    <dgm:cxn modelId="{5CF33DC6-1053-47F5-84B3-9169ECBC32EB}" type="presOf" srcId="{90E12EB3-0127-4184-9B96-595CB8E3C4C5}" destId="{7FFEFD9B-81B1-4D4B-935A-23F976CD9C24}" srcOrd="0" destOrd="0" presId="urn:microsoft.com/office/officeart/2005/8/layout/pyramid1"/>
    <dgm:cxn modelId="{A4AD5031-ADDE-43CB-92D6-FE9B5BA51E8A}" srcId="{90E12EB3-0127-4184-9B96-595CB8E3C4C5}" destId="{5E3C11C7-F5FC-4FDF-8455-B8E16D1F2C24}" srcOrd="4" destOrd="0" parTransId="{4F9F418F-C4DD-443D-A718-30E156060DDB}" sibTransId="{9720BA90-F6A8-4C8D-A3DA-6C203DF7E6CB}"/>
    <dgm:cxn modelId="{F783398E-5E87-49E0-B215-7DDBF1920D7F}" type="presOf" srcId="{7EADA9AA-3E86-4A68-9DF0-927F2CEA9B73}" destId="{58C5C777-9875-4157-94E0-805F0B19F73F}" srcOrd="0" destOrd="0" presId="urn:microsoft.com/office/officeart/2005/8/layout/pyramid1"/>
    <dgm:cxn modelId="{704C7A83-F25E-4DEB-B91D-A6503DC615DB}" type="presOf" srcId="{5E3C11C7-F5FC-4FDF-8455-B8E16D1F2C24}" destId="{B7F4275E-758B-4979-A27F-349B9064E9B3}" srcOrd="1" destOrd="0" presId="urn:microsoft.com/office/officeart/2005/8/layout/pyramid1"/>
    <dgm:cxn modelId="{FF24BE71-54A2-436A-A998-3CB8DD7C9E2E}" srcId="{90E12EB3-0127-4184-9B96-595CB8E3C4C5}" destId="{E08A94A5-2CF3-4432-BDF5-87E80B690180}" srcOrd="1" destOrd="0" parTransId="{9A7135D1-22E5-4130-B006-7E617EF732C9}" sibTransId="{AD14C8C9-A1A9-4944-8887-3D89034A4852}"/>
    <dgm:cxn modelId="{6239FD3E-AB13-4759-8EE0-21EE57FEAB25}" type="presOf" srcId="{D134EDC6-9392-40C9-ABC7-CAF86AE4B29C}" destId="{27426543-A16E-4FBC-A318-30578460865C}" srcOrd="1" destOrd="0" presId="urn:microsoft.com/office/officeart/2005/8/layout/pyramid1"/>
    <dgm:cxn modelId="{7DA7B69E-FF7B-438B-9A5D-CCB8397CAD0A}" type="presOf" srcId="{511401CC-FEEC-4342-8C79-B58B2F8467F5}" destId="{A8BDE16F-C3BB-48C0-81F1-B2F59E49EAF3}" srcOrd="0" destOrd="0" presId="urn:microsoft.com/office/officeart/2005/8/layout/pyramid1"/>
    <dgm:cxn modelId="{191CBEC9-53E8-49EC-B14F-D70928AE8DB9}" type="presOf" srcId="{E08A94A5-2CF3-4432-BDF5-87E80B690180}" destId="{CECFD318-1EF5-4871-900D-5AD8A5A68D89}" srcOrd="1" destOrd="0" presId="urn:microsoft.com/office/officeart/2005/8/layout/pyramid1"/>
    <dgm:cxn modelId="{064E082B-CE2C-47D7-B219-578D75D61D61}" srcId="{90E12EB3-0127-4184-9B96-595CB8E3C4C5}" destId="{7EADA9AA-3E86-4A68-9DF0-927F2CEA9B73}" srcOrd="0" destOrd="0" parTransId="{8B252FA5-1C2A-48A8-BBC9-EE5A63E0E34B}" sibTransId="{844553AC-B32F-455D-BAF3-2B7C7F2E269B}"/>
    <dgm:cxn modelId="{BFD4F865-93E8-4DCC-BECE-8411CFFB6259}" srcId="{90E12EB3-0127-4184-9B96-595CB8E3C4C5}" destId="{D134EDC6-9392-40C9-ABC7-CAF86AE4B29C}" srcOrd="3" destOrd="0" parTransId="{D2720D80-A902-4194-B190-FEA12D5AC427}" sibTransId="{14C70CA5-07C5-480B-939C-D5EAD2AE7768}"/>
    <dgm:cxn modelId="{9DECAFAC-063C-4985-9F3D-F1F936D83CD2}" type="presOf" srcId="{7EADA9AA-3E86-4A68-9DF0-927F2CEA9B73}" destId="{FD88DAA1-6C19-4D59-A486-B457ECEA90EA}" srcOrd="1" destOrd="0" presId="urn:microsoft.com/office/officeart/2005/8/layout/pyramid1"/>
    <dgm:cxn modelId="{8EE31221-637E-437B-9336-1AE9447CF42B}" type="presParOf" srcId="{7FFEFD9B-81B1-4D4B-935A-23F976CD9C24}" destId="{45FC13EA-8B8E-4A2D-8F7F-D999E69F6B50}" srcOrd="0" destOrd="0" presId="urn:microsoft.com/office/officeart/2005/8/layout/pyramid1"/>
    <dgm:cxn modelId="{71649756-AC68-4AD3-A21F-19C05274C366}" type="presParOf" srcId="{45FC13EA-8B8E-4A2D-8F7F-D999E69F6B50}" destId="{58C5C777-9875-4157-94E0-805F0B19F73F}" srcOrd="0" destOrd="0" presId="urn:microsoft.com/office/officeart/2005/8/layout/pyramid1"/>
    <dgm:cxn modelId="{764B57F6-D146-4711-B729-51FDC326AA57}" type="presParOf" srcId="{45FC13EA-8B8E-4A2D-8F7F-D999E69F6B50}" destId="{FD88DAA1-6C19-4D59-A486-B457ECEA90EA}" srcOrd="1" destOrd="0" presId="urn:microsoft.com/office/officeart/2005/8/layout/pyramid1"/>
    <dgm:cxn modelId="{93D292E1-1B92-49C1-97F0-DC0BF7BA7A17}" type="presParOf" srcId="{7FFEFD9B-81B1-4D4B-935A-23F976CD9C24}" destId="{F959655D-9CB1-4D5C-B570-A0D1B4E59098}" srcOrd="1" destOrd="0" presId="urn:microsoft.com/office/officeart/2005/8/layout/pyramid1"/>
    <dgm:cxn modelId="{1AFA6A5E-22FF-4690-9974-B024773B9142}" type="presParOf" srcId="{F959655D-9CB1-4D5C-B570-A0D1B4E59098}" destId="{5F5B4368-1233-441C-8E3B-98F6545CEA2A}" srcOrd="0" destOrd="0" presId="urn:microsoft.com/office/officeart/2005/8/layout/pyramid1"/>
    <dgm:cxn modelId="{30B150A4-387E-452C-8B56-5C459933B127}" type="presParOf" srcId="{F959655D-9CB1-4D5C-B570-A0D1B4E59098}" destId="{CECFD318-1EF5-4871-900D-5AD8A5A68D89}" srcOrd="1" destOrd="0" presId="urn:microsoft.com/office/officeart/2005/8/layout/pyramid1"/>
    <dgm:cxn modelId="{337D6AC8-08B7-4719-8534-70370420B8EE}" type="presParOf" srcId="{7FFEFD9B-81B1-4D4B-935A-23F976CD9C24}" destId="{5020C418-1A14-49BA-87A2-3C4B8BEB0516}" srcOrd="2" destOrd="0" presId="urn:microsoft.com/office/officeart/2005/8/layout/pyramid1"/>
    <dgm:cxn modelId="{8CCEA544-A336-49E7-805D-0CFCE25C5251}" type="presParOf" srcId="{5020C418-1A14-49BA-87A2-3C4B8BEB0516}" destId="{A8BDE16F-C3BB-48C0-81F1-B2F59E49EAF3}" srcOrd="0" destOrd="0" presId="urn:microsoft.com/office/officeart/2005/8/layout/pyramid1"/>
    <dgm:cxn modelId="{90C118C3-4754-40A0-B909-4778B4D20630}" type="presParOf" srcId="{5020C418-1A14-49BA-87A2-3C4B8BEB0516}" destId="{8F3EAF47-BAEB-42DB-A94E-E61E09994101}" srcOrd="1" destOrd="0" presId="urn:microsoft.com/office/officeart/2005/8/layout/pyramid1"/>
    <dgm:cxn modelId="{703F5A93-CF3E-45AC-AFB5-91785A34D750}" type="presParOf" srcId="{7FFEFD9B-81B1-4D4B-935A-23F976CD9C24}" destId="{BF336091-2751-4679-8F3A-44F7409CAAFA}" srcOrd="3" destOrd="0" presId="urn:microsoft.com/office/officeart/2005/8/layout/pyramid1"/>
    <dgm:cxn modelId="{CC0EC51B-35EC-404D-9F1B-8F5B5B16C1CA}" type="presParOf" srcId="{BF336091-2751-4679-8F3A-44F7409CAAFA}" destId="{595C6940-B69E-4732-8C8C-37CE4EE15E48}" srcOrd="0" destOrd="0" presId="urn:microsoft.com/office/officeart/2005/8/layout/pyramid1"/>
    <dgm:cxn modelId="{6F870754-C4D7-4D03-8C10-F886079AA43C}" type="presParOf" srcId="{BF336091-2751-4679-8F3A-44F7409CAAFA}" destId="{27426543-A16E-4FBC-A318-30578460865C}" srcOrd="1" destOrd="0" presId="urn:microsoft.com/office/officeart/2005/8/layout/pyramid1"/>
    <dgm:cxn modelId="{D880C0E5-2EF0-4EDC-A023-4A1F402E028E}" type="presParOf" srcId="{7FFEFD9B-81B1-4D4B-935A-23F976CD9C24}" destId="{F01701C6-458B-454E-8F39-66647E1B9F33}" srcOrd="4" destOrd="0" presId="urn:microsoft.com/office/officeart/2005/8/layout/pyramid1"/>
    <dgm:cxn modelId="{6A0175BE-95AF-4100-B188-20D8078A4475}" type="presParOf" srcId="{F01701C6-458B-454E-8F39-66647E1B9F33}" destId="{F9032488-EA31-4B1E-A668-294622231CD6}" srcOrd="0" destOrd="0" presId="urn:microsoft.com/office/officeart/2005/8/layout/pyramid1"/>
    <dgm:cxn modelId="{2E5B11D3-567D-4A94-B7F5-9359A2EC2490}" type="presParOf" srcId="{F01701C6-458B-454E-8F39-66647E1B9F33}" destId="{B7F4275E-758B-4979-A27F-349B9064E9B3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8C5C777-9875-4157-94E0-805F0B19F73F}">
      <dsp:nvSpPr>
        <dsp:cNvPr id="0" name=""/>
        <dsp:cNvSpPr/>
      </dsp:nvSpPr>
      <dsp:spPr>
        <a:xfrm>
          <a:off x="3197155" y="0"/>
          <a:ext cx="1598577" cy="939259"/>
        </a:xfrm>
        <a:prstGeom prst="trapezoid">
          <a:avLst>
            <a:gd name="adj" fmla="val 85098"/>
          </a:avLst>
        </a:prstGeom>
        <a:solidFill>
          <a:srgbClr val="FF33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de-DE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400" kern="1200" dirty="0" smtClean="0"/>
            <a:t>Fette, Öle, Süßigkeiten</a:t>
          </a:r>
          <a:endParaRPr lang="de-AT" sz="1400" kern="1200" dirty="0"/>
        </a:p>
      </dsp:txBody>
      <dsp:txXfrm>
        <a:off x="3197155" y="0"/>
        <a:ext cx="1598577" cy="939259"/>
      </dsp:txXfrm>
    </dsp:sp>
    <dsp:sp modelId="{5F5B4368-1233-441C-8E3B-98F6545CEA2A}">
      <dsp:nvSpPr>
        <dsp:cNvPr id="0" name=""/>
        <dsp:cNvSpPr/>
      </dsp:nvSpPr>
      <dsp:spPr>
        <a:xfrm>
          <a:off x="2397866" y="939259"/>
          <a:ext cx="3197155" cy="939259"/>
        </a:xfrm>
        <a:prstGeom prst="trapezoid">
          <a:avLst>
            <a:gd name="adj" fmla="val 85098"/>
          </a:avLst>
        </a:prstGeom>
        <a:solidFill>
          <a:srgbClr val="FFFF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1800" kern="1200" dirty="0" smtClean="0"/>
            <a:t>Käse, Milch, Fisch, Fleisch, Geflügel, Eier</a:t>
          </a:r>
          <a:endParaRPr lang="de-AT" sz="1800" kern="1200" dirty="0"/>
        </a:p>
      </dsp:txBody>
      <dsp:txXfrm>
        <a:off x="2957368" y="939259"/>
        <a:ext cx="2078150" cy="939259"/>
      </dsp:txXfrm>
    </dsp:sp>
    <dsp:sp modelId="{A8BDE16F-C3BB-48C0-81F1-B2F59E49EAF3}">
      <dsp:nvSpPr>
        <dsp:cNvPr id="0" name=""/>
        <dsp:cNvSpPr/>
      </dsp:nvSpPr>
      <dsp:spPr>
        <a:xfrm>
          <a:off x="1598577" y="1878518"/>
          <a:ext cx="4795732" cy="939259"/>
        </a:xfrm>
        <a:prstGeom prst="trapezoid">
          <a:avLst>
            <a:gd name="adj" fmla="val 85098"/>
          </a:avLst>
        </a:prstGeom>
        <a:solidFill>
          <a:srgbClr val="FF9900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/>
            <a:t>Gemüse, Salat, Obst</a:t>
          </a:r>
          <a:endParaRPr lang="de-AT" sz="2000" kern="1200" dirty="0"/>
        </a:p>
      </dsp:txBody>
      <dsp:txXfrm>
        <a:off x="2437830" y="1878518"/>
        <a:ext cx="3117226" cy="939259"/>
      </dsp:txXfrm>
    </dsp:sp>
    <dsp:sp modelId="{595C6940-B69E-4732-8C8C-37CE4EE15E48}">
      <dsp:nvSpPr>
        <dsp:cNvPr id="0" name=""/>
        <dsp:cNvSpPr/>
      </dsp:nvSpPr>
      <dsp:spPr>
        <a:xfrm>
          <a:off x="799288" y="2817777"/>
          <a:ext cx="6394310" cy="939259"/>
        </a:xfrm>
        <a:prstGeom prst="trapezoid">
          <a:avLst>
            <a:gd name="adj" fmla="val 85098"/>
          </a:avLst>
        </a:prstGeom>
        <a:solidFill>
          <a:schemeClr val="accent4">
            <a:lumMod val="75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/>
            <a:t>Brot, Getreide, Kartoffeln, Nudeln</a:t>
          </a:r>
          <a:endParaRPr lang="de-AT" sz="2000" kern="1200" dirty="0"/>
        </a:p>
      </dsp:txBody>
      <dsp:txXfrm>
        <a:off x="1918293" y="2817777"/>
        <a:ext cx="4156301" cy="939259"/>
      </dsp:txXfrm>
    </dsp:sp>
    <dsp:sp modelId="{F9032488-EA31-4B1E-A668-294622231CD6}">
      <dsp:nvSpPr>
        <dsp:cNvPr id="0" name=""/>
        <dsp:cNvSpPr/>
      </dsp:nvSpPr>
      <dsp:spPr>
        <a:xfrm>
          <a:off x="0" y="3757036"/>
          <a:ext cx="7992888" cy="939259"/>
        </a:xfrm>
        <a:prstGeom prst="trapezoid">
          <a:avLst>
            <a:gd name="adj" fmla="val 85098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DE" sz="2000" kern="1200" dirty="0" smtClean="0"/>
            <a:t>Getränke (Wasser, Fruchtsäfte, Tee, etc.)</a:t>
          </a:r>
          <a:endParaRPr lang="de-AT" sz="2000" kern="1200" dirty="0"/>
        </a:p>
      </dsp:txBody>
      <dsp:txXfrm>
        <a:off x="1398755" y="3757036"/>
        <a:ext cx="5195377" cy="93925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99CD02-E7FA-41A6-B7A9-172F83082188}" type="datetimeFigureOut">
              <a:rPr lang="de-AT" smtClean="0"/>
              <a:t>01.08.2015</a:t>
            </a:fld>
            <a:endParaRPr lang="de-AT" dirty="0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AT" dirty="0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86AE14-3D8E-4E3E-AE21-05F3DB1FC85A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013704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6AE14-3D8E-4E3E-AE21-05F3DB1FC85A}" type="slidenum">
              <a:rPr lang="de-AT" smtClean="0"/>
              <a:t>1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6059434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DE" dirty="0" smtClean="0"/>
              <a:t>Unten</a:t>
            </a:r>
            <a:r>
              <a:rPr lang="de-DE" baseline="0" dirty="0" smtClean="0"/>
              <a:t> ausrichten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6AE14-3D8E-4E3E-AE21-05F3DB1FC85A}" type="slidenum">
              <a:rPr lang="de-AT" smtClean="0"/>
              <a:t>4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6142398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 smtClean="0"/>
              <a:t>Fisch, Fleisch, Wurst und Eier sind in der Ernährungspyramide oben 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F86AE14-3D8E-4E3E-AE21-05F3DB1FC85A}" type="slidenum">
              <a:rPr lang="de-AT" smtClean="0"/>
              <a:t>7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1267486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5929E-EC8F-4F63-A21D-AB0B3E088887}" type="datetime1">
              <a:rPr lang="de-AT" smtClean="0"/>
              <a:t>01.08.2015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Easy4me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BABC5-64F7-4CD1-BEA2-36CA015025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3898742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8D973B-D8AF-4214-BB76-CF67E6D4AF62}" type="datetime1">
              <a:rPr lang="de-AT" smtClean="0"/>
              <a:t>01.08.2015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Easy4me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BABC5-64F7-4CD1-BEA2-36CA015025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9171145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EC4A95-67C4-4253-A8C5-112ED5F9097E}" type="datetime1">
              <a:rPr lang="de-AT" smtClean="0"/>
              <a:t>01.08.2015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Easy4me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BABC5-64F7-4CD1-BEA2-36CA015025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688595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315073-A611-45E9-BAA0-51260925C7AC}" type="datetime1">
              <a:rPr lang="de-AT" smtClean="0"/>
              <a:t>01.08.2015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Easy4me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BABC5-64F7-4CD1-BEA2-36CA015025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8901749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92F97E-663A-4265-A439-6FAE8E7BC917}" type="datetime1">
              <a:rPr lang="de-AT" smtClean="0"/>
              <a:t>01.08.2015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Easy4me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BABC5-64F7-4CD1-BEA2-36CA015025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5956087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9611D5-A493-4F6F-90D4-0E57756D289C}" type="datetime1">
              <a:rPr lang="de-AT" smtClean="0"/>
              <a:t>01.08.2015</a:t>
            </a:fld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Easy4me</a:t>
            </a:r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BABC5-64F7-4CD1-BEA2-36CA015025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16609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7774F1-974A-46F7-B895-35E24869B5E1}" type="datetime1">
              <a:rPr lang="de-AT" smtClean="0"/>
              <a:t>01.08.2015</a:t>
            </a:fld>
            <a:endParaRPr lang="de-AT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Easy4me</a:t>
            </a:r>
            <a:endParaRPr lang="de-AT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BABC5-64F7-4CD1-BEA2-36CA015025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435438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70C5C-9EE5-41F3-ABBE-20AAEF169821}" type="datetime1">
              <a:rPr lang="de-AT" smtClean="0"/>
              <a:t>01.08.2015</a:t>
            </a:fld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Easy4me</a:t>
            </a:r>
            <a:endParaRPr lang="de-AT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BABC5-64F7-4CD1-BEA2-36CA015025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42388881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ED900-8B4F-4EB9-B9E3-2D679B5F0F41}" type="datetime1">
              <a:rPr lang="de-AT" smtClean="0"/>
              <a:t>01.08.2015</a:t>
            </a:fld>
            <a:endParaRPr lang="de-AT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Easy4me</a:t>
            </a:r>
            <a:endParaRPr lang="de-AT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BABC5-64F7-4CD1-BEA2-36CA015025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116256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841A40-4CE7-43D1-8679-796DE0B3C9AC}" type="datetime1">
              <a:rPr lang="de-AT" smtClean="0"/>
              <a:t>01.08.2015</a:t>
            </a:fld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Easy4me</a:t>
            </a:r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BABC5-64F7-4CD1-BEA2-36CA015025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317987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de-AT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54E62-E215-4786-ACA1-6F44DBFD797F}" type="datetime1">
              <a:rPr lang="de-AT" smtClean="0"/>
              <a:t>01.08.2015</a:t>
            </a:fld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Easy4me</a:t>
            </a:r>
            <a:endParaRPr lang="de-AT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5BABC5-64F7-4CD1-BEA2-36CA015025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0256633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818C8F-E138-4003-8CEA-3B5D129BE8B2}" type="datetime1">
              <a:rPr lang="de-AT" smtClean="0"/>
              <a:t>01.08.2015</a:t>
            </a:fld>
            <a:endParaRPr lang="de-AT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de-AT" dirty="0" smtClean="0"/>
              <a:t>Easy4me</a:t>
            </a:r>
            <a:endParaRPr lang="de-AT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5BABC5-64F7-4CD1-BEA2-36CA015025FE}" type="slidenum">
              <a:rPr lang="de-AT" smtClean="0"/>
              <a:t>‹Nr.›</a:t>
            </a:fld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72954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45" r:id="rId3"/>
    <p:sldLayoutId id="2147483746" r:id="rId4"/>
    <p:sldLayoutId id="2147483747" r:id="rId5"/>
    <p:sldLayoutId id="2147483748" r:id="rId6"/>
    <p:sldLayoutId id="2147483749" r:id="rId7"/>
    <p:sldLayoutId id="2147483750" r:id="rId8"/>
    <p:sldLayoutId id="2147483751" r:id="rId9"/>
    <p:sldLayoutId id="2147483752" r:id="rId10"/>
    <p:sldLayoutId id="2147483753" r:id="rId11"/>
  </p:sldLayoutIdLst>
  <p:hf sldNum="0" hd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AT" dirty="0" smtClean="0"/>
              <a:t>Gesunde Ernährung</a:t>
            </a:r>
            <a:endParaRPr lang="de-AT" dirty="0"/>
          </a:p>
        </p:txBody>
      </p:sp>
      <p:sp>
        <p:nvSpPr>
          <p:cNvPr id="4" name="Untertitel 3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AT" dirty="0"/>
              <a:t>Quelle: Bundesministerium für Gesundheit, </a:t>
            </a:r>
            <a:r>
              <a:rPr lang="de-AT" dirty="0" smtClean="0"/>
              <a:t>www.bmg.gv.at</a:t>
            </a:r>
            <a:endParaRPr lang="de-AT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Easy4me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968361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Ernährungsbewusstsein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</p:spPr>
        <p:txBody>
          <a:bodyPr/>
          <a:lstStyle/>
          <a:p>
            <a:r>
              <a:rPr lang="de-AT" dirty="0" smtClean="0"/>
              <a:t>Ernährung soll sein:</a:t>
            </a:r>
          </a:p>
          <a:p>
            <a:pPr lvl="1"/>
            <a:r>
              <a:rPr lang="de-AT" dirty="0" smtClean="0"/>
              <a:t>Vielfältig</a:t>
            </a:r>
          </a:p>
          <a:p>
            <a:pPr lvl="1"/>
            <a:r>
              <a:rPr lang="de-AT" dirty="0" smtClean="0"/>
              <a:t>Ausgewogen</a:t>
            </a:r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Easy4me</a:t>
            </a:r>
            <a:endParaRPr lang="de-AT" dirty="0"/>
          </a:p>
        </p:txBody>
      </p:sp>
      <p:pic>
        <p:nvPicPr>
          <p:cNvPr id="1026" name="Picture 2" descr="C:\Users\Christian\AppData\Local\Microsoft\Windows\Temporary Internet Files\Content.IE5\G6U91XRB\MC900440562[1].wmf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056" y="2212954"/>
            <a:ext cx="2592288" cy="2685535"/>
          </a:xfrm>
          <a:prstGeom prst="rect">
            <a:avLst/>
          </a:prstGeom>
          <a:solidFill>
            <a:schemeClr val="bg1"/>
          </a:solidFill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val="2526075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uppieren 2"/>
          <p:cNvGrpSpPr/>
          <p:nvPr/>
        </p:nvGrpSpPr>
        <p:grpSpPr>
          <a:xfrm>
            <a:off x="2339752" y="2590348"/>
            <a:ext cx="5040560" cy="2448272"/>
            <a:chOff x="2339752" y="2590348"/>
            <a:chExt cx="5040560" cy="2448272"/>
          </a:xfrm>
        </p:grpSpPr>
        <p:sp>
          <p:nvSpPr>
            <p:cNvPr id="5" name="Nach rechts gekrümmter Pfeil 4"/>
            <p:cNvSpPr/>
            <p:nvPr/>
          </p:nvSpPr>
          <p:spPr>
            <a:xfrm>
              <a:off x="2339752" y="2590348"/>
              <a:ext cx="1296144" cy="2448272"/>
            </a:xfrm>
            <a:prstGeom prst="curvedRightArrow">
              <a:avLst/>
            </a:prstGeom>
            <a:solidFill>
              <a:srgbClr val="92D050">
                <a:shade val="30000"/>
                <a:satMod val="115000"/>
              </a:srgbClr>
            </a:solidFill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noFill/>
              </a:endParaRPr>
            </a:p>
          </p:txBody>
        </p:sp>
        <p:sp>
          <p:nvSpPr>
            <p:cNvPr id="6" name="Nach links gekrümmter Pfeil 5"/>
            <p:cNvSpPr/>
            <p:nvPr/>
          </p:nvSpPr>
          <p:spPr>
            <a:xfrm flipV="1">
              <a:off x="6156176" y="2652893"/>
              <a:ext cx="1224136" cy="2340260"/>
            </a:xfrm>
            <a:prstGeom prst="curvedLeftArrow">
              <a:avLst/>
            </a:prstGeom>
            <a:solidFill>
              <a:srgbClr val="92D050">
                <a:shade val="30000"/>
                <a:satMod val="115000"/>
              </a:srgbClr>
            </a:solidFill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AT" dirty="0">
                <a:noFill/>
              </a:endParaRPr>
            </a:p>
          </p:txBody>
        </p:sp>
      </p:grpSp>
      <p:sp>
        <p:nvSpPr>
          <p:cNvPr id="7" name="Textfeld 6"/>
          <p:cNvSpPr txBox="1"/>
          <p:nvPr/>
        </p:nvSpPr>
        <p:spPr>
          <a:xfrm>
            <a:off x="3711157" y="2625828"/>
            <a:ext cx="23204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de-DE"/>
            </a:defPPr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  <a:lvl6pPr>
              <a:defRPr>
                <a:solidFill>
                  <a:schemeClr val="tx1"/>
                </a:solidFill>
              </a:defRPr>
            </a:lvl6pPr>
            <a:lvl7pPr>
              <a:defRPr>
                <a:solidFill>
                  <a:schemeClr val="tx1"/>
                </a:solidFill>
              </a:defRPr>
            </a:lvl7pPr>
            <a:lvl8pPr>
              <a:defRPr>
                <a:solidFill>
                  <a:schemeClr val="tx1"/>
                </a:solidFill>
              </a:defRPr>
            </a:lvl8pPr>
            <a:lvl9pPr>
              <a:defRPr>
                <a:solidFill>
                  <a:schemeClr val="tx1"/>
                </a:solidFill>
              </a:defRPr>
            </a:lvl9pPr>
          </a:lstStyle>
          <a:p>
            <a:r>
              <a:rPr lang="de-AT" dirty="0"/>
              <a:t>Gesunde Ernährung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3727389" y="4707783"/>
            <a:ext cx="23042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AT" dirty="0" smtClean="0"/>
              <a:t>Sportliche Aktivitäten</a:t>
            </a:r>
            <a:endParaRPr lang="de-AT" dirty="0"/>
          </a:p>
        </p:txBody>
      </p:sp>
      <p:sp>
        <p:nvSpPr>
          <p:cNvPr id="2" name="Fußzeilenplatzhalt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Easy4me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144507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smtClean="0"/>
              <a:t>Easy4me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70544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Ernährungspyramide</a:t>
            </a:r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Max Mustermann</a:t>
            </a:r>
            <a:endParaRPr lang="de-AT" dirty="0"/>
          </a:p>
        </p:txBody>
      </p:sp>
      <p:graphicFrame>
        <p:nvGraphicFramePr>
          <p:cNvPr id="3" name="Diagramm 2"/>
          <p:cNvGraphicFramePr/>
          <p:nvPr>
            <p:extLst>
              <p:ext uri="{D42A27DB-BD31-4B8C-83A1-F6EECF244321}">
                <p14:modId xmlns:p14="http://schemas.microsoft.com/office/powerpoint/2010/main" val="1431436275"/>
              </p:ext>
            </p:extLst>
          </p:nvPr>
        </p:nvGraphicFramePr>
        <p:xfrm>
          <a:off x="611560" y="1397000"/>
          <a:ext cx="7992888" cy="46962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590250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/>
              <a:t>G</a:t>
            </a:r>
            <a:r>
              <a:rPr lang="de-AT" dirty="0" smtClean="0"/>
              <a:t>etränke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ü"/>
            </a:pPr>
            <a:r>
              <a:rPr lang="de-AT" dirty="0" smtClean="0"/>
              <a:t>Viel trinken, 1,5 Liter/Tag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AT" b="1" dirty="0" smtClean="0"/>
              <a:t>Alkoholfrei</a:t>
            </a:r>
            <a:r>
              <a:rPr lang="de-AT" dirty="0" smtClean="0"/>
              <a:t>!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AT" dirty="0" smtClean="0"/>
              <a:t>Eher Wasser, sonst ungesüßte Säfte oder stark verdünnte Fruchtsäfte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de-AT" dirty="0" smtClean="0"/>
              <a:t>Kaffee, Tees</a:t>
            </a:r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Easy4me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232463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Gemüse, Obst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08920"/>
          </a:xfrm>
        </p:spPr>
        <p:txBody>
          <a:bodyPr/>
          <a:lstStyle/>
          <a:p>
            <a:r>
              <a:rPr lang="de-AT" dirty="0" smtClean="0"/>
              <a:t>Täglich</a:t>
            </a:r>
          </a:p>
          <a:p>
            <a:r>
              <a:rPr lang="de-AT" dirty="0" smtClean="0"/>
              <a:t>Ideal: Gemüse und Obst aus der der Region, saisonabhängig</a:t>
            </a:r>
          </a:p>
          <a:p>
            <a:pPr lvl="1"/>
            <a:r>
              <a:rPr lang="de-AT" dirty="0" smtClean="0"/>
              <a:t>Z. </a:t>
            </a:r>
            <a:r>
              <a:rPr lang="de-AT" dirty="0"/>
              <a:t>B</a:t>
            </a:r>
            <a:r>
              <a:rPr lang="de-AT" dirty="0" smtClean="0"/>
              <a:t>. Weintrauben im Sommer und Herbst</a:t>
            </a:r>
          </a:p>
          <a:p>
            <a:r>
              <a:rPr lang="de-AT" dirty="0" smtClean="0"/>
              <a:t>Äpfel das ganze Jahr (sind lagerfähig)</a:t>
            </a:r>
          </a:p>
          <a:p>
            <a:pPr lvl="1"/>
            <a:endParaRPr lang="de-AT" dirty="0" smtClean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Easy4me</a:t>
            </a:r>
            <a:endParaRPr lang="de-AT" dirty="0"/>
          </a:p>
        </p:txBody>
      </p:sp>
      <p:pic>
        <p:nvPicPr>
          <p:cNvPr id="1026" name="Picture 2" descr="C:\Users\Christian\Documents\My Dropbox\Easy4me (1)\_FTP_Easy4Me_Neu\workfiles\m6_advanced\adv2_ernährung\apfel_klei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2015" y="5662127"/>
            <a:ext cx="576064" cy="572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hristian\Documents\My Dropbox\Easy4me (1)\_FTP_Easy4Me_Neu\workfiles\m6_advanced\adv2_ernährung\banane_klei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5852595"/>
            <a:ext cx="951512" cy="381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3" descr="C:\Users\Christian\Documents\My Dropbox\Easy4me (1)\_FTP_Easy4Me_Neu\workfiles\m6_advanced\adv2_ernährung\banane_klei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864" y="5852595"/>
            <a:ext cx="951512" cy="381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3" descr="C:\Users\Christian\Documents\My Dropbox\Easy4me (1)\_FTP_Easy4Me_Neu\workfiles\m6_advanced\adv2_ernährung\banane_klein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5852595"/>
            <a:ext cx="951512" cy="3815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C:\Users\Christian\Documents\My Dropbox\Easy4me (1)\_FTP_Easy4Me_Neu\workfiles\m6_advanced\adv2_ernährung\apfel_klei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9318" y="5662127"/>
            <a:ext cx="576064" cy="572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C:\Users\Christian\Documents\My Dropbox\Easy4me (1)\_FTP_Easy4Me_Neu\workfiles\m6_advanced\adv2_ernährung\apfel_klein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8064" y="5662127"/>
            <a:ext cx="576064" cy="5720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154790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Getreide</a:t>
            </a:r>
            <a:r>
              <a:rPr lang="de-AT" dirty="0"/>
              <a:t> </a:t>
            </a:r>
            <a:r>
              <a:rPr lang="de-AT" dirty="0" smtClean="0"/>
              <a:t>und Kartoffeln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4 Portionen Getreide, Brot, Nudeln, Reis oder Erdäpfel</a:t>
            </a:r>
          </a:p>
          <a:p>
            <a:r>
              <a:rPr lang="de-AT" dirty="0" smtClean="0"/>
              <a:t>Eine Portion entspricht </a:t>
            </a:r>
            <a:r>
              <a:rPr lang="de-AT" dirty="0" smtClean="0"/>
              <a:t>z. B.:</a:t>
            </a:r>
            <a:endParaRPr lang="de-AT" dirty="0" smtClean="0"/>
          </a:p>
          <a:p>
            <a:pPr lvl="1"/>
            <a:r>
              <a:rPr lang="de-AT" dirty="0" smtClean="0"/>
              <a:t>Brot: 50 bis 70 g</a:t>
            </a:r>
          </a:p>
          <a:p>
            <a:pPr lvl="1"/>
            <a:r>
              <a:rPr lang="de-AT" dirty="0" smtClean="0"/>
              <a:t>Teigwaren: 65 – 80 g (roh)</a:t>
            </a:r>
            <a:br>
              <a:rPr lang="de-AT" dirty="0" smtClean="0"/>
            </a:br>
            <a:r>
              <a:rPr lang="de-AT" dirty="0" smtClean="0"/>
              <a:t>200 bis 250 g (gekocht)</a:t>
            </a:r>
          </a:p>
          <a:p>
            <a:pPr lvl="1"/>
            <a:r>
              <a:rPr lang="de-AT" dirty="0" smtClean="0"/>
              <a:t>Erdäpfel</a:t>
            </a:r>
            <a:r>
              <a:rPr lang="de-AT" dirty="0"/>
              <a:t>: 200 bis 250 g, gekocht</a:t>
            </a:r>
            <a:r>
              <a:rPr lang="de-AT" dirty="0" smtClean="0"/>
              <a:t/>
            </a:r>
            <a:br>
              <a:rPr lang="de-AT" dirty="0" smtClean="0"/>
            </a:br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Easy4me</a:t>
            </a:r>
            <a:endParaRPr lang="de-AT" dirty="0"/>
          </a:p>
        </p:txBody>
      </p:sp>
      <p:pic>
        <p:nvPicPr>
          <p:cNvPr id="1027" name="Picture 3" descr="C:\Users\Christian\AppData\Local\Microsoft\Windows\Temporary Internet Files\Content.IE5\XA5861GN\MC900234010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2564904"/>
            <a:ext cx="2195320" cy="180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7672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Milch, Milchprodukte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Täglich 3 Portionen:</a:t>
            </a:r>
          </a:p>
          <a:p>
            <a:pPr lvl="1"/>
            <a:r>
              <a:rPr lang="de-AT" dirty="0" smtClean="0"/>
              <a:t>Eher fettarm</a:t>
            </a:r>
          </a:p>
          <a:p>
            <a:r>
              <a:rPr lang="de-AT" dirty="0" smtClean="0"/>
              <a:t>Eine Portion entspricht:</a:t>
            </a:r>
          </a:p>
          <a:p>
            <a:pPr lvl="1"/>
            <a:r>
              <a:rPr lang="de-AT" dirty="0" smtClean="0"/>
              <a:t>Milch 200ml</a:t>
            </a:r>
          </a:p>
          <a:p>
            <a:pPr lvl="1"/>
            <a:r>
              <a:rPr lang="de-AT" dirty="0" smtClean="0"/>
              <a:t>Joghurt 180 bis 250 g</a:t>
            </a:r>
          </a:p>
          <a:p>
            <a:pPr lvl="1"/>
            <a:r>
              <a:rPr lang="de-AT" dirty="0" smtClean="0"/>
              <a:t>Topfen 200 g</a:t>
            </a:r>
          </a:p>
          <a:p>
            <a:pPr lvl="1"/>
            <a:r>
              <a:rPr lang="de-AT" dirty="0" smtClean="0"/>
              <a:t>Käse 50 bis 60 g</a:t>
            </a:r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Easy4me</a:t>
            </a:r>
            <a:endParaRPr lang="de-AT" dirty="0"/>
          </a:p>
        </p:txBody>
      </p:sp>
      <p:pic>
        <p:nvPicPr>
          <p:cNvPr id="5" name="Picture 2" descr="https://openclipart.org/image/300px/svg_to_png/193718/milk-carton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492896"/>
            <a:ext cx="1762125" cy="22574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38714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Fisch, Fleisch, Wurst und Eier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de-AT" dirty="0" smtClean="0"/>
              <a:t>1 bis 2 Portionen Fisch</a:t>
            </a:r>
          </a:p>
          <a:p>
            <a:pPr lvl="1"/>
            <a:r>
              <a:rPr lang="de-AT" dirty="0" smtClean="0"/>
              <a:t>Kann fettreich sein, z.B.:</a:t>
            </a:r>
          </a:p>
          <a:p>
            <a:pPr lvl="2"/>
            <a:r>
              <a:rPr lang="de-AT" dirty="0" smtClean="0"/>
              <a:t>Makrele</a:t>
            </a:r>
          </a:p>
          <a:p>
            <a:pPr lvl="2"/>
            <a:r>
              <a:rPr lang="de-AT" dirty="0" smtClean="0"/>
              <a:t>Lachs</a:t>
            </a:r>
          </a:p>
          <a:p>
            <a:pPr lvl="2"/>
            <a:r>
              <a:rPr lang="de-AT" dirty="0" smtClean="0"/>
              <a:t>Thunfisch</a:t>
            </a:r>
          </a:p>
          <a:p>
            <a:r>
              <a:rPr lang="de-AT" dirty="0" smtClean="0"/>
              <a:t>3 Portionen fettarmes Fleisch oder Wurstwaren</a:t>
            </a:r>
          </a:p>
          <a:p>
            <a:pPr lvl="1"/>
            <a:r>
              <a:rPr lang="de-AT" dirty="0" smtClean="0"/>
              <a:t>350 bis 400 g /Woche</a:t>
            </a:r>
          </a:p>
          <a:p>
            <a:pPr lvl="1"/>
            <a:r>
              <a:rPr lang="de-AT" dirty="0" smtClean="0"/>
              <a:t>Rind, Schwein, Lamm eher selten</a:t>
            </a:r>
          </a:p>
          <a:p>
            <a:pPr lvl="2"/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Easy4me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27385688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Fette, Öle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Hochwertige Öle enthalten wertvolle Fettsäuren:</a:t>
            </a:r>
          </a:p>
          <a:p>
            <a:pPr lvl="1"/>
            <a:r>
              <a:rPr lang="de-AT" dirty="0" smtClean="0"/>
              <a:t>Olivenöl</a:t>
            </a:r>
          </a:p>
          <a:p>
            <a:pPr lvl="1"/>
            <a:r>
              <a:rPr lang="de-AT" dirty="0" smtClean="0"/>
              <a:t>Rapsöl</a:t>
            </a:r>
          </a:p>
          <a:p>
            <a:pPr lvl="1"/>
            <a:r>
              <a:rPr lang="de-AT" dirty="0" smtClean="0"/>
              <a:t>Walnuss, Soja-, Lein-, Sonnenblumenöl etc.</a:t>
            </a:r>
          </a:p>
          <a:p>
            <a:r>
              <a:rPr lang="de-AT" dirty="0" smtClean="0"/>
              <a:t>1 – 2 Esslöffel / Tag können konsumiert werden</a:t>
            </a:r>
          </a:p>
          <a:p>
            <a:r>
              <a:rPr lang="de-AT" dirty="0" smtClean="0"/>
              <a:t>Streich-, Back-, Bratfette sparsam verwenden</a:t>
            </a:r>
          </a:p>
          <a:p>
            <a:pPr lvl="1"/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Easy4me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274000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dirty="0" smtClean="0"/>
              <a:t>Fettes, Süßes Salziges</a:t>
            </a:r>
            <a:endParaRPr lang="de-AT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AT" dirty="0" smtClean="0"/>
              <a:t>Vermeiden:</a:t>
            </a:r>
          </a:p>
          <a:p>
            <a:pPr lvl="1"/>
            <a:r>
              <a:rPr lang="de-AT" dirty="0" smtClean="0"/>
              <a:t>Süßigkeiten, </a:t>
            </a:r>
          </a:p>
          <a:p>
            <a:pPr lvl="1"/>
            <a:r>
              <a:rPr lang="de-AT" dirty="0" smtClean="0"/>
              <a:t>Mehlspeisen</a:t>
            </a:r>
          </a:p>
          <a:p>
            <a:pPr lvl="1"/>
            <a:r>
              <a:rPr lang="de-AT" dirty="0" smtClean="0"/>
              <a:t>zucker- oder fettreiche </a:t>
            </a:r>
            <a:r>
              <a:rPr lang="de-AT" dirty="0" smtClean="0"/>
              <a:t>Fastfood-Produkte</a:t>
            </a:r>
            <a:endParaRPr lang="de-AT" dirty="0" smtClean="0"/>
          </a:p>
          <a:p>
            <a:pPr lvl="1"/>
            <a:r>
              <a:rPr lang="de-AT" dirty="0" smtClean="0"/>
              <a:t>Knabbergebäck</a:t>
            </a:r>
            <a:r>
              <a:rPr lang="de-AT" dirty="0" smtClean="0"/>
              <a:t>, gesalzene Nüsse, Fertigsaucen enthalten viel Salz!</a:t>
            </a:r>
          </a:p>
          <a:p>
            <a:endParaRPr lang="de-AT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AT" dirty="0" smtClean="0"/>
              <a:t>Easy4me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1963180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305</Words>
  <Application>Microsoft Office PowerPoint</Application>
  <PresentationFormat>Bildschirmpräsentation (4:3)</PresentationFormat>
  <Paragraphs>78</Paragraphs>
  <Slides>12</Slides>
  <Notes>3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Wingdings</vt:lpstr>
      <vt:lpstr>Office Theme</vt:lpstr>
      <vt:lpstr>Gesunde Ernährung</vt:lpstr>
      <vt:lpstr>Ernährungspyramide</vt:lpstr>
      <vt:lpstr>Getränke</vt:lpstr>
      <vt:lpstr>Gemüse, Obst</vt:lpstr>
      <vt:lpstr>Getreide und Kartoffeln</vt:lpstr>
      <vt:lpstr>Milch, Milchprodukte</vt:lpstr>
      <vt:lpstr>Fisch, Fleisch, Wurst und Eier</vt:lpstr>
      <vt:lpstr>Fette, Öle</vt:lpstr>
      <vt:lpstr>Fettes, Süßes Salziges</vt:lpstr>
      <vt:lpstr>Ernährungsbewusstsein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Gesunde Ernährung</dc:title>
  <dc:creator>EASY4ME</dc:creator>
  <cp:lastModifiedBy>Alois Klotz</cp:lastModifiedBy>
  <cp:revision>51</cp:revision>
  <dcterms:created xsi:type="dcterms:W3CDTF">2014-01-02T12:28:14Z</dcterms:created>
  <dcterms:modified xsi:type="dcterms:W3CDTF">2015-08-01T20:07:29Z</dcterms:modified>
</cp:coreProperties>
</file>